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9F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BB92BCA2-98F9-463C-B2D0-F85463D6DF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5364EECB-FD0D-42B8-922D-68591C6208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19F29">
                <a:alpha val="69000"/>
              </a:srgb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Ге</a:t>
            </a:r>
            <a:r>
              <a:rPr lang="en-US" b="1" dirty="0" smtClean="0"/>
              <a:t>o</a:t>
            </a:r>
            <a:r>
              <a:rPr lang="ru-RU" b="1" dirty="0" err="1" smtClean="0"/>
              <a:t>гр</a:t>
            </a:r>
            <a:r>
              <a:rPr lang="en-US" b="1" dirty="0" smtClean="0"/>
              <a:t>a</a:t>
            </a:r>
            <a:r>
              <a:rPr lang="ru-RU" b="1" dirty="0" err="1" smtClean="0"/>
              <a:t>фия</a:t>
            </a:r>
            <a:r>
              <a:rPr lang="ru-RU" b="1" dirty="0" smtClean="0"/>
              <a:t> </a:t>
            </a:r>
            <a:r>
              <a:rPr lang="ru-RU" b="1" dirty="0" err="1" smtClean="0"/>
              <a:t>сельск</a:t>
            </a:r>
            <a:r>
              <a:rPr lang="en-US" b="1" dirty="0" smtClean="0"/>
              <a:t>o</a:t>
            </a:r>
            <a:r>
              <a:rPr lang="ru-RU" b="1" dirty="0" smtClean="0"/>
              <a:t>г</a:t>
            </a:r>
            <a:r>
              <a:rPr lang="en-US" b="1" dirty="0" smtClean="0"/>
              <a:t>o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err="1" smtClean="0"/>
              <a:t>х</a:t>
            </a:r>
            <a:r>
              <a:rPr lang="en-US" b="1" dirty="0" smtClean="0"/>
              <a:t>o</a:t>
            </a:r>
            <a:r>
              <a:rPr lang="ru-RU" b="1" dirty="0" err="1" smtClean="0"/>
              <a:t>зяйств</a:t>
            </a:r>
            <a:r>
              <a:rPr lang="en-US" b="1" dirty="0" smtClean="0"/>
              <a:t>a</a:t>
            </a:r>
            <a:endParaRPr lang="ru-RU" b="1" dirty="0"/>
          </a:p>
        </p:txBody>
      </p:sp>
      <p:pic>
        <p:nvPicPr>
          <p:cNvPr id="11268" name="Picture 4" descr="j023331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773238"/>
            <a:ext cx="6121400" cy="4611687"/>
          </a:xfrm>
          <a:noFill/>
          <a:ln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00042"/>
            <a:ext cx="8748712" cy="6024583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План работы:</a:t>
            </a:r>
            <a:endParaRPr lang="ru-RU" sz="3600" dirty="0" smtClean="0">
              <a:solidFill>
                <a:schemeClr val="tx1"/>
              </a:solidFill>
            </a:endParaRPr>
          </a:p>
          <a:p>
            <a:r>
              <a:rPr lang="ru-RU" sz="3600" dirty="0" smtClean="0">
                <a:solidFill>
                  <a:schemeClr val="tx1"/>
                </a:solidFill>
              </a:rPr>
              <a:t>-  </a:t>
            </a:r>
            <a:r>
              <a:rPr lang="ru-RU" sz="3600" dirty="0" err="1" smtClean="0">
                <a:solidFill>
                  <a:schemeClr val="tx1"/>
                </a:solidFill>
              </a:rPr>
              <a:t>Сельск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smtClean="0">
                <a:solidFill>
                  <a:schemeClr val="tx1"/>
                </a:solidFill>
              </a:rPr>
              <a:t>е </a:t>
            </a:r>
            <a:r>
              <a:rPr lang="ru-RU" sz="3600" dirty="0" err="1" smtClean="0">
                <a:solidFill>
                  <a:schemeClr val="tx1"/>
                </a:solidFill>
              </a:rPr>
              <a:t>х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err="1" smtClean="0">
                <a:solidFill>
                  <a:schemeClr val="tx1"/>
                </a:solidFill>
              </a:rPr>
              <a:t>зяйство</a:t>
            </a:r>
            <a:r>
              <a:rPr lang="ru-RU" sz="3600" dirty="0" smtClean="0">
                <a:solidFill>
                  <a:schemeClr val="tx1"/>
                </a:solidFill>
              </a:rPr>
              <a:t> — самая старая отрасль производящего хозяйства.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-   Земледелие. Зерновые культуры –пшеница, рис и кукуруза.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-   Технические культуры.  Олива, подсолнечник, сахарный тростник, сахарная свёкла, кофе, чай, хлопок и др.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-   Жив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err="1" smtClean="0">
                <a:solidFill>
                  <a:schemeClr val="tx1"/>
                </a:solidFill>
              </a:rPr>
              <a:t>тнов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err="1" smtClean="0">
                <a:solidFill>
                  <a:schemeClr val="tx1"/>
                </a:solidFill>
              </a:rPr>
              <a:t>дство</a:t>
            </a:r>
            <a:r>
              <a:rPr lang="ru-RU" sz="3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-   Рыб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smtClean="0">
                <a:solidFill>
                  <a:schemeClr val="tx1"/>
                </a:solidFill>
              </a:rPr>
              <a:t>л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err="1" smtClean="0">
                <a:solidFill>
                  <a:schemeClr val="tx1"/>
                </a:solidFill>
              </a:rPr>
              <a:t>вств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ru-RU" sz="3600" dirty="0" smtClean="0">
                <a:solidFill>
                  <a:schemeClr val="tx1"/>
                </a:solidFill>
              </a:rPr>
              <a:t>.</a:t>
            </a:r>
          </a:p>
          <a:p>
            <a:pPr marL="609600" indent="-609600"/>
            <a:endParaRPr lang="ru-RU" sz="33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960563"/>
          </a:xfrm>
        </p:spPr>
        <p:txBody>
          <a:bodyPr/>
          <a:lstStyle/>
          <a:p>
            <a:r>
              <a:rPr lang="ru-RU" sz="4600" dirty="0"/>
              <a:t>«</a:t>
            </a:r>
            <a:r>
              <a:rPr lang="ru-RU" sz="4600" u="sng" dirty="0" smtClean="0"/>
              <a:t>З</a:t>
            </a:r>
            <a:r>
              <a:rPr lang="en-US" sz="4600" u="sng" dirty="0" smtClean="0"/>
              <a:t>e</a:t>
            </a:r>
            <a:r>
              <a:rPr lang="ru-RU" sz="4600" u="sng" dirty="0" smtClean="0"/>
              <a:t>л</a:t>
            </a:r>
            <a:r>
              <a:rPr lang="en-US" sz="4600" u="sng" dirty="0" smtClean="0"/>
              <a:t>e</a:t>
            </a:r>
            <a:r>
              <a:rPr lang="ru-RU" sz="4600" u="sng" dirty="0" err="1" smtClean="0"/>
              <a:t>ная</a:t>
            </a:r>
            <a:r>
              <a:rPr lang="ru-RU" sz="4600" u="sng" dirty="0" smtClean="0"/>
              <a:t> рев</a:t>
            </a:r>
            <a:r>
              <a:rPr lang="en-US" sz="4600" u="sng" dirty="0" smtClean="0"/>
              <a:t>o</a:t>
            </a:r>
            <a:r>
              <a:rPr lang="ru-RU" sz="4600" u="sng" dirty="0" err="1" smtClean="0"/>
              <a:t>люция</a:t>
            </a:r>
            <a:r>
              <a:rPr lang="ru-RU" sz="4600" dirty="0"/>
              <a:t>» </a:t>
            </a:r>
            <a:br>
              <a:rPr lang="ru-RU" sz="4600" dirty="0"/>
            </a:br>
            <a:r>
              <a:rPr lang="ru-RU" sz="4600" dirty="0"/>
              <a:t>(</a:t>
            </a:r>
            <a:r>
              <a:rPr lang="ru-RU" sz="4600" dirty="0" err="1" smtClean="0"/>
              <a:t>зар</a:t>
            </a:r>
            <a:r>
              <a:rPr lang="en-US" sz="4600" dirty="0" smtClean="0"/>
              <a:t>o</a:t>
            </a:r>
            <a:r>
              <a:rPr lang="ru-RU" sz="4600" dirty="0" err="1" smtClean="0"/>
              <a:t>дилась</a:t>
            </a:r>
            <a:r>
              <a:rPr lang="ru-RU" sz="4600" dirty="0" smtClean="0"/>
              <a:t> </a:t>
            </a:r>
            <a:r>
              <a:rPr lang="ru-RU" sz="4600" dirty="0"/>
              <a:t>в Мексике)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2420938"/>
            <a:ext cx="8594725" cy="36750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Выведение </a:t>
            </a:r>
            <a:r>
              <a:rPr lang="ru-RU" dirty="0" err="1" smtClean="0"/>
              <a:t>н</a:t>
            </a:r>
            <a:r>
              <a:rPr lang="en-US" dirty="0" smtClean="0"/>
              <a:t>o</a:t>
            </a:r>
            <a:r>
              <a:rPr lang="ru-RU" dirty="0" err="1" smtClean="0"/>
              <a:t>вых</a:t>
            </a:r>
            <a:r>
              <a:rPr lang="ru-RU" dirty="0" smtClean="0"/>
              <a:t> </a:t>
            </a:r>
            <a:r>
              <a:rPr lang="ru-RU" dirty="0" err="1" smtClean="0"/>
              <a:t>ск</a:t>
            </a:r>
            <a:r>
              <a:rPr lang="en-US" dirty="0" smtClean="0"/>
              <a:t>o</a:t>
            </a:r>
            <a:r>
              <a:rPr lang="ru-RU" dirty="0" err="1" smtClean="0"/>
              <a:t>роспелых</a:t>
            </a:r>
            <a:r>
              <a:rPr lang="ru-RU" dirty="0" smtClean="0"/>
              <a:t> с</a:t>
            </a:r>
            <a:r>
              <a:rPr lang="en-US" dirty="0" smtClean="0"/>
              <a:t>o</a:t>
            </a:r>
            <a:r>
              <a:rPr lang="ru-RU" dirty="0" smtClean="0"/>
              <a:t>ртов </a:t>
            </a:r>
            <a:r>
              <a:rPr lang="ru-RU" dirty="0" err="1" smtClean="0"/>
              <a:t>зерн</a:t>
            </a:r>
            <a:r>
              <a:rPr lang="en-US" dirty="0" smtClean="0"/>
              <a:t>o</a:t>
            </a:r>
            <a:r>
              <a:rPr lang="ru-RU" dirty="0" err="1" smtClean="0"/>
              <a:t>вых</a:t>
            </a:r>
            <a:r>
              <a:rPr lang="ru-RU" dirty="0" smtClean="0"/>
              <a:t> </a:t>
            </a:r>
            <a:r>
              <a:rPr lang="ru-RU" dirty="0"/>
              <a:t>культур.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Р</a:t>
            </a:r>
            <a:r>
              <a:rPr lang="en-US" dirty="0" smtClean="0"/>
              <a:t>a</a:t>
            </a:r>
            <a:r>
              <a:rPr lang="ru-RU" dirty="0" err="1" smtClean="0"/>
              <a:t>сширение</a:t>
            </a:r>
            <a:r>
              <a:rPr lang="ru-RU" dirty="0" smtClean="0"/>
              <a:t> </a:t>
            </a:r>
            <a:r>
              <a:rPr lang="ru-RU" dirty="0" err="1" smtClean="0"/>
              <a:t>ирриг</a:t>
            </a:r>
            <a:r>
              <a:rPr lang="en-US" dirty="0" smtClean="0"/>
              <a:t>a</a:t>
            </a:r>
            <a:r>
              <a:rPr lang="ru-RU" dirty="0" err="1" smtClean="0"/>
              <a:t>ции</a:t>
            </a:r>
            <a:r>
              <a:rPr lang="ru-RU" dirty="0" smtClean="0"/>
              <a:t> </a:t>
            </a:r>
            <a:r>
              <a:rPr lang="ru-RU" dirty="0"/>
              <a:t>(при </a:t>
            </a:r>
            <a:r>
              <a:rPr lang="ru-RU" dirty="0" err="1" smtClean="0"/>
              <a:t>усл</a:t>
            </a:r>
            <a:r>
              <a:rPr lang="en-US" dirty="0" smtClean="0"/>
              <a:t>o</a:t>
            </a:r>
            <a:r>
              <a:rPr lang="ru-RU" dirty="0" err="1" smtClean="0"/>
              <a:t>вии</a:t>
            </a:r>
            <a:r>
              <a:rPr lang="ru-RU" dirty="0" smtClean="0"/>
              <a:t> </a:t>
            </a:r>
            <a:r>
              <a:rPr lang="ru-RU" dirty="0"/>
              <a:t>улучшения </a:t>
            </a:r>
            <a:r>
              <a:rPr lang="ru-RU" dirty="0" err="1" smtClean="0"/>
              <a:t>искусственн</a:t>
            </a:r>
            <a:r>
              <a:rPr lang="en-US" dirty="0" smtClean="0"/>
              <a:t>o</a:t>
            </a:r>
            <a:r>
              <a:rPr lang="ru-RU" dirty="0" smtClean="0"/>
              <a:t>го  </a:t>
            </a:r>
            <a:r>
              <a:rPr lang="en-US" dirty="0" smtClean="0"/>
              <a:t>o</a:t>
            </a:r>
            <a:r>
              <a:rPr lang="ru-RU" dirty="0" err="1" smtClean="0"/>
              <a:t>рошения</a:t>
            </a:r>
            <a:r>
              <a:rPr lang="ru-RU" dirty="0"/>
              <a:t>).</a:t>
            </a:r>
          </a:p>
          <a:p>
            <a:pPr>
              <a:buFont typeface="Wingdings" pitchFamily="2" charset="2"/>
              <a:buNone/>
            </a:pPr>
            <a:r>
              <a:rPr lang="ru-RU" dirty="0" err="1" smtClean="0"/>
              <a:t>Шир</a:t>
            </a:r>
            <a:r>
              <a:rPr lang="en-US" dirty="0" smtClean="0"/>
              <a:t>o</a:t>
            </a:r>
            <a:r>
              <a:rPr lang="ru-RU" dirty="0" smtClean="0"/>
              <a:t>кое </a:t>
            </a:r>
            <a:r>
              <a:rPr lang="ru-RU" dirty="0"/>
              <a:t>применение </a:t>
            </a:r>
            <a:r>
              <a:rPr lang="ru-RU" dirty="0" smtClean="0"/>
              <a:t>с</a:t>
            </a:r>
            <a:r>
              <a:rPr lang="en-US" dirty="0" smtClean="0"/>
              <a:t>o</a:t>
            </a:r>
            <a:r>
              <a:rPr lang="ru-RU" dirty="0" err="1" smtClean="0"/>
              <a:t>временн</a:t>
            </a:r>
            <a:r>
              <a:rPr lang="en-US" dirty="0" smtClean="0"/>
              <a:t>o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/>
              <a:t>техники, </a:t>
            </a:r>
            <a:r>
              <a:rPr lang="ru-RU" dirty="0" smtClean="0"/>
              <a:t>уд</a:t>
            </a:r>
            <a:r>
              <a:rPr lang="en-US" dirty="0" smtClean="0"/>
              <a:t>o</a:t>
            </a:r>
            <a:r>
              <a:rPr lang="ru-RU" dirty="0" err="1" smtClean="0"/>
              <a:t>брений</a:t>
            </a:r>
            <a:r>
              <a:rPr lang="ru-RU" dirty="0" smtClean="0"/>
              <a:t> </a:t>
            </a:r>
            <a:r>
              <a:rPr lang="ru-RU" dirty="0"/>
              <a:t>и других </a:t>
            </a:r>
            <a:r>
              <a:rPr lang="ru-RU" dirty="0" smtClean="0"/>
              <a:t>химикат</a:t>
            </a:r>
            <a:r>
              <a:rPr lang="en-US" smtClean="0"/>
              <a:t>o</a:t>
            </a:r>
            <a:r>
              <a:rPr lang="ru-RU" smtClean="0"/>
              <a:t>в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Пшеница</a:t>
            </a:r>
          </a:p>
        </p:txBody>
      </p:sp>
      <p:graphicFrame>
        <p:nvGraphicFramePr>
          <p:cNvPr id="34828" name="Object 12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101725"/>
          <a:ext cx="8364538" cy="5414963"/>
        </p:xfrm>
        <a:graphic>
          <a:graphicData uri="http://schemas.openxmlformats.org/presentationml/2006/ole">
            <p:oleObj spid="_x0000_s2050" name="Диаграмма" r:id="rId3" imgW="8401202" imgH="5438851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Кукуруза</a:t>
            </a: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514350" y="1104900"/>
          <a:ext cx="8401050" cy="5372100"/>
        </p:xfrm>
        <a:graphic>
          <a:graphicData uri="http://schemas.openxmlformats.org/presentationml/2006/ole">
            <p:oleObj spid="_x0000_s3074" name="Диаграмма" r:id="rId3" imgW="8401202" imgH="5372100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05" name="Rectangle 21"/>
          <p:cNvSpPr>
            <a:spLocks noRot="1" noChangeArrowheads="1"/>
          </p:cNvSpPr>
          <p:nvPr/>
        </p:nvSpPr>
        <p:spPr bwMode="auto">
          <a:xfrm>
            <a:off x="758825" y="260350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Экспортеры зерна</a:t>
            </a:r>
          </a:p>
        </p:txBody>
      </p:sp>
      <p:graphicFrame>
        <p:nvGraphicFramePr>
          <p:cNvPr id="42006" name="Group 22"/>
          <p:cNvGraphicFramePr>
            <a:graphicFrameLocks noGrp="1"/>
          </p:cNvGraphicFramePr>
          <p:nvPr/>
        </p:nvGraphicFramePr>
        <p:xfrm>
          <a:off x="539750" y="1700213"/>
          <a:ext cx="7945438" cy="4191000"/>
        </p:xfrm>
        <a:graphic>
          <a:graphicData uri="http://schemas.openxmlformats.org/drawingml/2006/table">
            <a:tbl>
              <a:tblPr/>
              <a:tblGrid>
                <a:gridCol w="2133600"/>
                <a:gridCol w="5811838"/>
              </a:tblGrid>
              <a:tr h="139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Пшеница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США, Канада, Австралия, Франция, Аргентина, Россия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Рис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Таиланд,  США,  Индия,  Пакистан, Италия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Кукуруза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США, Франция, Аргентина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</a:rPr>
              <a:t>Масличные культуры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4692650"/>
          </a:xfrm>
        </p:spPr>
        <p:txBody>
          <a:bodyPr/>
          <a:lstStyle/>
          <a:p>
            <a:r>
              <a:rPr lang="ru-RU" i="1" u="sng"/>
              <a:t>Соя</a:t>
            </a:r>
            <a:r>
              <a:rPr lang="ru-RU"/>
              <a:t> - США (более 1/2 мирового сбора), Бразилия, Китай, Аргентина; </a:t>
            </a:r>
          </a:p>
          <a:p>
            <a:r>
              <a:rPr lang="ru-RU" i="1" u="sng"/>
              <a:t>Арахис</a:t>
            </a:r>
            <a:r>
              <a:rPr lang="ru-RU"/>
              <a:t> - 1-е место Индия, </a:t>
            </a:r>
          </a:p>
          <a:p>
            <a:r>
              <a:rPr lang="ru-RU" i="1" u="sng"/>
              <a:t>Оливы</a:t>
            </a:r>
            <a:r>
              <a:rPr lang="ru-RU"/>
              <a:t> - 1-е место Италия,</a:t>
            </a:r>
          </a:p>
          <a:p>
            <a:r>
              <a:rPr lang="ru-RU" i="1" u="sng"/>
              <a:t>Подсолнечник</a:t>
            </a:r>
            <a:r>
              <a:rPr lang="ru-RU"/>
              <a:t> – Россия, Украина, США, Аргентина, Китай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</a:rPr>
              <a:t>Сахарные культуры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484313"/>
            <a:ext cx="8521700" cy="461168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ru-RU"/>
              <a:t>а) </a:t>
            </a:r>
            <a:r>
              <a:rPr lang="ru-RU" b="1"/>
              <a:t>сахарный тростник  </a:t>
            </a:r>
          </a:p>
          <a:p>
            <a:pPr>
              <a:buFont typeface="Wingdings" pitchFamily="2" charset="2"/>
              <a:buNone/>
            </a:pPr>
            <a:r>
              <a:rPr lang="ru-RU" b="1"/>
              <a:t>(Родина – Бангладеш</a:t>
            </a:r>
            <a:r>
              <a:rPr lang="ru-RU"/>
              <a:t>)</a:t>
            </a:r>
          </a:p>
          <a:p>
            <a:pPr>
              <a:buFont typeface="Wingdings" pitchFamily="2" charset="2"/>
              <a:buNone/>
            </a:pPr>
            <a:r>
              <a:rPr lang="ru-RU" b="1" u="sng"/>
              <a:t>Экспорт</a:t>
            </a:r>
            <a:r>
              <a:rPr lang="ru-RU" b="1"/>
              <a:t> -Бразилия, Куба, Австралия, 				Мавритания</a:t>
            </a:r>
            <a:r>
              <a:rPr lang="ru-RU"/>
              <a:t> 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r>
              <a:rPr lang="ru-RU"/>
              <a:t>б) </a:t>
            </a:r>
            <a:r>
              <a:rPr lang="ru-RU" b="1"/>
              <a:t>сахарная свекла </a:t>
            </a:r>
          </a:p>
          <a:p>
            <a:pPr>
              <a:buFont typeface="Wingdings" pitchFamily="2" charset="2"/>
              <a:buNone/>
            </a:pPr>
            <a:r>
              <a:rPr lang="ru-RU" b="1" u="sng"/>
              <a:t>Производители</a:t>
            </a:r>
            <a:r>
              <a:rPr lang="ru-RU" b="1"/>
              <a:t> - Россия, Украина,       		страны Зарубежной Европы и 	Северной Америки</a:t>
            </a:r>
            <a:r>
              <a:rPr lang="ru-RU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</a:rPr>
              <a:t>Клубнеплодная культура 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Родина – Южная Америка, нагорье Перу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r>
              <a:rPr lang="ru-RU"/>
              <a:t>Первые места  по сбору</a:t>
            </a:r>
          </a:p>
          <a:p>
            <a:pPr>
              <a:buFont typeface="Wingdings" pitchFamily="2" charset="2"/>
              <a:buNone/>
            </a:pPr>
            <a:r>
              <a:rPr lang="ru-RU"/>
              <a:t>занимают страны</a:t>
            </a:r>
          </a:p>
          <a:p>
            <a:pPr>
              <a:buFont typeface="Wingdings" pitchFamily="2" charset="2"/>
              <a:buNone/>
            </a:pPr>
            <a:r>
              <a:rPr lang="ru-RU"/>
              <a:t>Китай, Россия, Индия, США, Украина, Польша.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</a:rPr>
              <a:t>Тонизирующие культуры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557338"/>
            <a:ext cx="8521700" cy="50403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а)родина чая -  Китай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 4/5 мирового сбора  - Индия, Китай и Шри-Ланка;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б)родина кофе – Африка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 2/3 его сбора  -  Бразилия и Колумбия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в)	родина какао - Америка,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 Кот-д'Ивуар, Либерия, Гана, Того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г)Табак       США, Китай, Индия, Бразилия, Куба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8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Плодовые культуры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Виноград – Италия, США</a:t>
            </a:r>
          </a:p>
          <a:p>
            <a:r>
              <a:rPr lang="ru-RU"/>
              <a:t>Бананы – Бразилия,   Коста-Рика,   				    Колумбия, Эквадор</a:t>
            </a:r>
          </a:p>
          <a:p>
            <a:r>
              <a:rPr lang="ru-RU"/>
              <a:t>Лимоны – США</a:t>
            </a:r>
          </a:p>
          <a:p>
            <a:r>
              <a:rPr lang="ru-RU"/>
              <a:t>Мандарины – Япония </a:t>
            </a:r>
          </a:p>
          <a:p>
            <a:r>
              <a:rPr lang="ru-RU"/>
              <a:t>Апельсины – Бразилия и США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Непродовольственные культуры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905000"/>
            <a:ext cx="8893175" cy="4191000"/>
          </a:xfrm>
        </p:spPr>
        <p:txBody>
          <a:bodyPr/>
          <a:lstStyle/>
          <a:p>
            <a:r>
              <a:rPr lang="ru-RU" dirty="0"/>
              <a:t>Хлопок	     Китай, США, Индия, Пакистан, 		    Узбекистан, Бразилия, Австралия </a:t>
            </a:r>
          </a:p>
          <a:p>
            <a:r>
              <a:rPr lang="ru-RU" dirty="0"/>
              <a:t>Лен           Белоруссия, Россия</a:t>
            </a:r>
          </a:p>
          <a:p>
            <a:r>
              <a:rPr lang="ru-RU" dirty="0"/>
              <a:t>Джут         Бангладеш</a:t>
            </a:r>
          </a:p>
          <a:p>
            <a:r>
              <a:rPr lang="ru-RU" dirty="0"/>
              <a:t>Каучук      Малайзия, Индонезия, Таиланд, 		    Индия, Шри-Ланка, Филиппины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/>
              <a:t>Животноводство</a:t>
            </a:r>
            <a:r>
              <a:rPr lang="ru-RU"/>
              <a:t> </a:t>
            </a:r>
          </a:p>
        </p:txBody>
      </p:sp>
      <p:sp>
        <p:nvSpPr>
          <p:cNvPr id="30766" name="Rectangle 46"/>
          <p:cNvSpPr>
            <a:spLocks noChangeArrowheads="1"/>
          </p:cNvSpPr>
          <p:nvPr/>
        </p:nvSpPr>
        <p:spPr bwMode="auto">
          <a:xfrm>
            <a:off x="395288" y="1700213"/>
            <a:ext cx="223202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Скотоводство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1,3млрд</a:t>
            </a:r>
          </a:p>
        </p:txBody>
      </p:sp>
      <p:sp>
        <p:nvSpPr>
          <p:cNvPr id="30767" name="Rectangle 47"/>
          <p:cNvSpPr>
            <a:spLocks noChangeArrowheads="1"/>
          </p:cNvSpPr>
          <p:nvPr/>
        </p:nvSpPr>
        <p:spPr bwMode="auto">
          <a:xfrm>
            <a:off x="3563938" y="1844675"/>
            <a:ext cx="2232025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Овцеводство 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ок. 1млрд</a:t>
            </a:r>
          </a:p>
        </p:txBody>
      </p:sp>
      <p:sp>
        <p:nvSpPr>
          <p:cNvPr id="30768" name="Rectangle 48"/>
          <p:cNvSpPr>
            <a:spLocks noChangeArrowheads="1"/>
          </p:cNvSpPr>
          <p:nvPr/>
        </p:nvSpPr>
        <p:spPr bwMode="auto">
          <a:xfrm>
            <a:off x="6588125" y="1844675"/>
            <a:ext cx="2232025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Свиноводство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1,1 млрд</a:t>
            </a:r>
          </a:p>
        </p:txBody>
      </p:sp>
      <p:sp>
        <p:nvSpPr>
          <p:cNvPr id="30769" name="Oval 49"/>
          <p:cNvSpPr>
            <a:spLocks noChangeArrowheads="1"/>
          </p:cNvSpPr>
          <p:nvPr/>
        </p:nvSpPr>
        <p:spPr bwMode="auto">
          <a:xfrm rot="16200000">
            <a:off x="-162718" y="3194843"/>
            <a:ext cx="1835150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Молочного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направления</a:t>
            </a:r>
          </a:p>
        </p:txBody>
      </p:sp>
      <p:sp>
        <p:nvSpPr>
          <p:cNvPr id="30770" name="Oval 50"/>
          <p:cNvSpPr>
            <a:spLocks noChangeArrowheads="1"/>
          </p:cNvSpPr>
          <p:nvPr/>
        </p:nvSpPr>
        <p:spPr bwMode="auto">
          <a:xfrm rot="16200000">
            <a:off x="1278732" y="3194843"/>
            <a:ext cx="1835150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Мясного 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направления</a:t>
            </a:r>
          </a:p>
        </p:txBody>
      </p:sp>
      <p:sp>
        <p:nvSpPr>
          <p:cNvPr id="30771" name="Rectangle 51"/>
          <p:cNvSpPr>
            <a:spLocks noChangeArrowheads="1"/>
          </p:cNvSpPr>
          <p:nvPr/>
        </p:nvSpPr>
        <p:spPr bwMode="auto">
          <a:xfrm>
            <a:off x="0" y="4652963"/>
            <a:ext cx="1403350" cy="22050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Н.Зеландия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Сев.Европа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(Дания, 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Швеция)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Россия</a:t>
            </a:r>
          </a:p>
        </p:txBody>
      </p:sp>
      <p:sp>
        <p:nvSpPr>
          <p:cNvPr id="30772" name="Rectangle 52"/>
          <p:cNvSpPr>
            <a:spLocks noChangeArrowheads="1"/>
          </p:cNvSpPr>
          <p:nvPr/>
        </p:nvSpPr>
        <p:spPr bwMode="auto">
          <a:xfrm>
            <a:off x="1547813" y="4652963"/>
            <a:ext cx="1403350" cy="22050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Аргентина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Бразилия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Мексика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юг США</a:t>
            </a:r>
          </a:p>
        </p:txBody>
      </p:sp>
      <p:sp>
        <p:nvSpPr>
          <p:cNvPr id="30773" name="Line 53"/>
          <p:cNvSpPr>
            <a:spLocks noChangeShapeType="1"/>
          </p:cNvSpPr>
          <p:nvPr/>
        </p:nvSpPr>
        <p:spPr bwMode="auto">
          <a:xfrm flipH="1">
            <a:off x="827088" y="2492375"/>
            <a:ext cx="0" cy="288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74" name="Line 54"/>
          <p:cNvSpPr>
            <a:spLocks noChangeShapeType="1"/>
          </p:cNvSpPr>
          <p:nvPr/>
        </p:nvSpPr>
        <p:spPr bwMode="auto">
          <a:xfrm>
            <a:off x="1763713" y="2492375"/>
            <a:ext cx="431800" cy="3603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75" name="Line 55"/>
          <p:cNvSpPr>
            <a:spLocks noChangeShapeType="1"/>
          </p:cNvSpPr>
          <p:nvPr/>
        </p:nvSpPr>
        <p:spPr bwMode="auto">
          <a:xfrm flipH="1">
            <a:off x="1547813" y="1196975"/>
            <a:ext cx="1223962" cy="5032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76" name="Line 56"/>
          <p:cNvSpPr>
            <a:spLocks noChangeShapeType="1"/>
          </p:cNvSpPr>
          <p:nvPr/>
        </p:nvSpPr>
        <p:spPr bwMode="auto">
          <a:xfrm>
            <a:off x="4211638" y="1196975"/>
            <a:ext cx="288925" cy="6477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77" name="Line 57"/>
          <p:cNvSpPr>
            <a:spLocks noChangeShapeType="1"/>
          </p:cNvSpPr>
          <p:nvPr/>
        </p:nvSpPr>
        <p:spPr bwMode="auto">
          <a:xfrm>
            <a:off x="4572000" y="2708275"/>
            <a:ext cx="71438" cy="4333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78" name="Line 58"/>
          <p:cNvSpPr>
            <a:spLocks noChangeShapeType="1"/>
          </p:cNvSpPr>
          <p:nvPr/>
        </p:nvSpPr>
        <p:spPr bwMode="auto">
          <a:xfrm>
            <a:off x="6227763" y="1196975"/>
            <a:ext cx="1223962" cy="5762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79" name="Rectangle 59"/>
          <p:cNvSpPr>
            <a:spLocks noChangeArrowheads="1"/>
          </p:cNvSpPr>
          <p:nvPr/>
        </p:nvSpPr>
        <p:spPr bwMode="auto">
          <a:xfrm>
            <a:off x="3779838" y="3141663"/>
            <a:ext cx="1944687" cy="28082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Австралия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Н.Зеландия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ЮАР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Аргентина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Индия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Великобритания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Испания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Турция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Китай</a:t>
            </a:r>
          </a:p>
        </p:txBody>
      </p:sp>
      <p:sp>
        <p:nvSpPr>
          <p:cNvPr id="30780" name="Rectangle 60"/>
          <p:cNvSpPr>
            <a:spLocks noChangeArrowheads="1"/>
          </p:cNvSpPr>
          <p:nvPr/>
        </p:nvSpPr>
        <p:spPr bwMode="auto">
          <a:xfrm>
            <a:off x="6659563" y="3068638"/>
            <a:ext cx="2016125" cy="3024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Китай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Япония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Юж.Корея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Украина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ФРГ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Франция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Италия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Польша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США</a:t>
            </a:r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H="1">
            <a:off x="7380288" y="2708275"/>
            <a:ext cx="287337" cy="3603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Основные страны-экспортеры мяса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905000"/>
            <a:ext cx="8845550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Говядина и телятина - Германия, Аргентина, 				Франция, США, Нидерланды, 				Венгрия, Дания, Новая Зеландия</a:t>
            </a:r>
          </a:p>
          <a:p>
            <a:pPr>
              <a:lnSpc>
                <a:spcPct val="80000"/>
              </a:lnSpc>
            </a:pPr>
            <a:r>
              <a:rPr lang="ru-RU" sz="2800"/>
              <a:t>Свинина - 	Китай, Нидерланды, Бельгия,           		    	  Дания, США, Канада, Венгрия</a:t>
            </a:r>
          </a:p>
          <a:p>
            <a:pPr>
              <a:lnSpc>
                <a:spcPct val="80000"/>
              </a:lnSpc>
            </a:pPr>
            <a:r>
              <a:rPr lang="ru-RU" sz="2800"/>
              <a:t>Баранина и ягнятина - Новая Зеландия, 			  	 	Австралия, Великобритания</a:t>
            </a:r>
          </a:p>
          <a:p>
            <a:pPr>
              <a:lnSpc>
                <a:spcPct val="80000"/>
              </a:lnSpc>
            </a:pPr>
            <a:r>
              <a:rPr lang="ru-RU" sz="2800"/>
              <a:t>Мясо птицы - США (4 млрд бройлеров), Франция, 	   		Нидерланды, Бразилия</a:t>
            </a:r>
          </a:p>
          <a:p>
            <a:pPr>
              <a:lnSpc>
                <a:spcPct val="80000"/>
              </a:lnSpc>
            </a:pPr>
            <a:r>
              <a:rPr lang="ru-RU" sz="2800"/>
              <a:t>Шерсть - Австралия, Новая Зеландия, Аргентина, 		Уругвай, ЮАР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Потребление мяса </a:t>
            </a:r>
            <a:r>
              <a:rPr lang="ru-RU" dirty="0"/>
              <a:t/>
            </a:r>
            <a:br>
              <a:rPr lang="ru-RU" dirty="0"/>
            </a:br>
            <a:r>
              <a:rPr lang="ru-RU" sz="4000" b="0" dirty="0">
                <a:solidFill>
                  <a:srgbClr val="C00000"/>
                </a:solidFill>
              </a:rPr>
              <a:t>(на жителя в год)</a:t>
            </a:r>
          </a:p>
        </p:txBody>
      </p:sp>
      <p:graphicFrame>
        <p:nvGraphicFramePr>
          <p:cNvPr id="44055" name="Group 23"/>
          <p:cNvGraphicFramePr>
            <a:graphicFrameLocks noGrp="1"/>
          </p:cNvGraphicFramePr>
          <p:nvPr>
            <p:ph idx="1"/>
          </p:nvPr>
        </p:nvGraphicFramePr>
        <p:xfrm>
          <a:off x="250825" y="1905000"/>
          <a:ext cx="8594725" cy="4227513"/>
        </p:xfrm>
        <a:graphic>
          <a:graphicData uri="http://schemas.openxmlformats.org/drawingml/2006/table">
            <a:tbl>
              <a:tblPr/>
              <a:tblGrid>
                <a:gridCol w="4297363"/>
                <a:gridCol w="4297362"/>
              </a:tblGrid>
              <a:tr h="1047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Исландия  - 6500 кг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Норвегия – 650 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Фарерские о-ва –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5560 кг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Кирибати – 390 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Гренландия – 2065 кг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Перу – 370 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Фолклендские о-ва –                                                                                                                                     780кг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Дания – 365 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>
                <a:solidFill>
                  <a:srgbClr val="C00000"/>
                </a:solidFill>
              </a:rPr>
              <a:t>Рыболовство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Районы добычи:</a:t>
            </a:r>
          </a:p>
          <a:p>
            <a:r>
              <a:rPr lang="ru-RU"/>
              <a:t>Северная Атлантика   -  27% </a:t>
            </a:r>
          </a:p>
          <a:p>
            <a:r>
              <a:rPr lang="ru-RU"/>
              <a:t>Северная и восточная части </a:t>
            </a:r>
          </a:p>
          <a:p>
            <a:pPr>
              <a:buFont typeface="Wingdings" pitchFamily="2" charset="2"/>
              <a:buNone/>
            </a:pPr>
            <a:r>
              <a:rPr lang="ru-RU"/>
              <a:t>   Тихого океана – 64%</a:t>
            </a:r>
          </a:p>
          <a:p>
            <a:r>
              <a:rPr lang="ru-RU"/>
              <a:t>Индийский океан – 9%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Страны лидеры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b="0" dirty="0">
                <a:solidFill>
                  <a:srgbClr val="C00000"/>
                </a:solidFill>
              </a:rPr>
              <a:t>(улов в млн.т)</a:t>
            </a: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>
            <p:ph idx="1"/>
          </p:nvPr>
        </p:nvGraphicFramePr>
        <p:xfrm>
          <a:off x="323850" y="1352550"/>
          <a:ext cx="8191500" cy="5505450"/>
        </p:xfrm>
        <a:graphic>
          <a:graphicData uri="http://schemas.openxmlformats.org/presentationml/2006/ole">
            <p:oleObj spid="_x0000_s4098" name="Диаграмма" r:id="rId3" imgW="8191500" imgH="5505602" progId="MSGraph.Chart.8">
              <p:embed followColorScheme="full"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420</Words>
  <PresentationFormat>Экран (4:3)</PresentationFormat>
  <Paragraphs>121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Диаграмма</vt:lpstr>
      <vt:lpstr>Геoгрaфия сельскoгo хoзяйствa</vt:lpstr>
      <vt:lpstr>Слайд 2</vt:lpstr>
      <vt:lpstr>«Зeлeная ревoлюция»  (зарoдилась в Мексике)</vt:lpstr>
      <vt:lpstr>Пшеница</vt:lpstr>
      <vt:lpstr>Кукуруза</vt:lpstr>
      <vt:lpstr>Слайд 6</vt:lpstr>
      <vt:lpstr>Масличные культуры </vt:lpstr>
      <vt:lpstr>Сахарные культуры </vt:lpstr>
      <vt:lpstr>Клубнеплодная культура  </vt:lpstr>
      <vt:lpstr>Тонизирующие культуры </vt:lpstr>
      <vt:lpstr>Плодовые культуры</vt:lpstr>
      <vt:lpstr>Непродовольственные культуры</vt:lpstr>
      <vt:lpstr>Животноводство </vt:lpstr>
      <vt:lpstr>Основные страны-экспортеры мяса</vt:lpstr>
      <vt:lpstr>Потребление мяса  (на жителя в год)</vt:lpstr>
      <vt:lpstr>Рыболовство</vt:lpstr>
      <vt:lpstr>Страны лидеры  (улов в млн.т)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сельского хозяйства</dc:title>
  <cp:lastModifiedBy>Учитель</cp:lastModifiedBy>
  <cp:revision>7</cp:revision>
  <dcterms:modified xsi:type="dcterms:W3CDTF">2017-02-07T04:53:25Z</dcterms:modified>
</cp:coreProperties>
</file>